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3891200" cy="32918400"/>
  <p:notesSz cx="6858000" cy="9144000"/>
  <p:defaultText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DB5F1B8A-87BD-4370-9400-14CC87BDD16B}">
          <p14:sldIdLst>
            <p14:sldId id="25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A7F10"/>
    <a:srgbClr val="A8B400"/>
    <a:srgbClr val="00759A"/>
    <a:srgbClr val="A1D8E0"/>
    <a:srgbClr val="B0C7E2"/>
    <a:srgbClr val="FAFF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8399" autoAdjust="0"/>
    <p:restoredTop sz="94660" autoAdjust="0"/>
  </p:normalViewPr>
  <p:slideViewPr>
    <p:cSldViewPr>
      <p:cViewPr>
        <p:scale>
          <a:sx n="59" d="100"/>
          <a:sy n="59" d="100"/>
        </p:scale>
        <p:origin x="-80" y="3520"/>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3"/>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105" indent="0" algn="ctr">
              <a:buNone/>
              <a:defRPr>
                <a:solidFill>
                  <a:schemeClr val="tx1">
                    <a:tint val="75000"/>
                  </a:schemeClr>
                </a:solidFill>
              </a:defRPr>
            </a:lvl2pPr>
            <a:lvl3pPr marL="4388211" indent="0" algn="ctr">
              <a:buNone/>
              <a:defRPr>
                <a:solidFill>
                  <a:schemeClr val="tx1">
                    <a:tint val="75000"/>
                  </a:schemeClr>
                </a:solidFill>
              </a:defRPr>
            </a:lvl3pPr>
            <a:lvl4pPr marL="6582316" indent="0" algn="ctr">
              <a:buNone/>
              <a:defRPr>
                <a:solidFill>
                  <a:schemeClr val="tx1">
                    <a:tint val="75000"/>
                  </a:schemeClr>
                </a:solidFill>
              </a:defRPr>
            </a:lvl4pPr>
            <a:lvl5pPr marL="8776423" indent="0" algn="ctr">
              <a:buNone/>
              <a:defRPr>
                <a:solidFill>
                  <a:schemeClr val="tx1">
                    <a:tint val="75000"/>
                  </a:schemeClr>
                </a:solidFill>
              </a:defRPr>
            </a:lvl5pPr>
            <a:lvl6pPr marL="10970528" indent="0" algn="ctr">
              <a:buNone/>
              <a:defRPr>
                <a:solidFill>
                  <a:schemeClr val="tx1">
                    <a:tint val="75000"/>
                  </a:schemeClr>
                </a:solidFill>
              </a:defRPr>
            </a:lvl6pPr>
            <a:lvl7pPr marL="13164633" indent="0" algn="ctr">
              <a:buNone/>
              <a:defRPr>
                <a:solidFill>
                  <a:schemeClr val="tx1">
                    <a:tint val="75000"/>
                  </a:schemeClr>
                </a:solidFill>
              </a:defRPr>
            </a:lvl7pPr>
            <a:lvl8pPr marL="15358739" indent="0" algn="ctr">
              <a:buNone/>
              <a:defRPr>
                <a:solidFill>
                  <a:schemeClr val="tx1">
                    <a:tint val="75000"/>
                  </a:schemeClr>
                </a:solidFill>
              </a:defRPr>
            </a:lvl8pPr>
            <a:lvl9pPr marL="17552844"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5/26/15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5/26/15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5/26/15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5/26/15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9"/>
          </a:xfrm>
        </p:spPr>
        <p:txBody>
          <a:bodyPr anchor="b"/>
          <a:lstStyle>
            <a:lvl1pPr marL="0" indent="0">
              <a:buNone/>
              <a:defRPr sz="9600">
                <a:solidFill>
                  <a:schemeClr val="tx1">
                    <a:tint val="75000"/>
                  </a:schemeClr>
                </a:solidFill>
              </a:defRPr>
            </a:lvl1pPr>
            <a:lvl2pPr marL="2194105" indent="0">
              <a:buNone/>
              <a:defRPr sz="8700">
                <a:solidFill>
                  <a:schemeClr val="tx1">
                    <a:tint val="75000"/>
                  </a:schemeClr>
                </a:solidFill>
              </a:defRPr>
            </a:lvl2pPr>
            <a:lvl3pPr marL="4388211" indent="0">
              <a:buNone/>
              <a:defRPr sz="7700">
                <a:solidFill>
                  <a:schemeClr val="tx1">
                    <a:tint val="75000"/>
                  </a:schemeClr>
                </a:solidFill>
              </a:defRPr>
            </a:lvl3pPr>
            <a:lvl4pPr marL="6582316" indent="0">
              <a:buNone/>
              <a:defRPr sz="6600">
                <a:solidFill>
                  <a:schemeClr val="tx1">
                    <a:tint val="75000"/>
                  </a:schemeClr>
                </a:solidFill>
              </a:defRPr>
            </a:lvl4pPr>
            <a:lvl5pPr marL="8776423" indent="0">
              <a:buNone/>
              <a:defRPr sz="6600">
                <a:solidFill>
                  <a:schemeClr val="tx1">
                    <a:tint val="75000"/>
                  </a:schemeClr>
                </a:solidFill>
              </a:defRPr>
            </a:lvl5pPr>
            <a:lvl6pPr marL="10970528" indent="0">
              <a:buNone/>
              <a:defRPr sz="6600">
                <a:solidFill>
                  <a:schemeClr val="tx1">
                    <a:tint val="75000"/>
                  </a:schemeClr>
                </a:solidFill>
              </a:defRPr>
            </a:lvl6pPr>
            <a:lvl7pPr marL="13164633" indent="0">
              <a:buNone/>
              <a:defRPr sz="6600">
                <a:solidFill>
                  <a:schemeClr val="tx1">
                    <a:tint val="75000"/>
                  </a:schemeClr>
                </a:solidFill>
              </a:defRPr>
            </a:lvl7pPr>
            <a:lvl8pPr marL="15358739" indent="0">
              <a:buNone/>
              <a:defRPr sz="6600">
                <a:solidFill>
                  <a:schemeClr val="tx1">
                    <a:tint val="75000"/>
                  </a:schemeClr>
                </a:solidFill>
              </a:defRPr>
            </a:lvl8pPr>
            <a:lvl9pPr marL="17552844" indent="0">
              <a:buNone/>
              <a:defRPr sz="6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D26CB9-01E4-44B8-8084-BCC418CF4A2D}" type="datetimeFigureOut">
              <a:rPr lang="en-US" smtClean="0"/>
              <a:pPr/>
              <a:t>5/26/15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5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3113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D26CB9-01E4-44B8-8084-BCC418CF4A2D}" type="datetimeFigureOut">
              <a:rPr lang="en-US" smtClean="0"/>
              <a:pPr/>
              <a:t>5/26/15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1" y="7368544"/>
            <a:ext cx="19392903"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1" y="10439400"/>
            <a:ext cx="19392903"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4"/>
            <a:ext cx="19400521"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1"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D26CB9-01E4-44B8-8084-BCC418CF4A2D}" type="datetimeFigureOut">
              <a:rPr lang="en-US" smtClean="0"/>
              <a:pPr/>
              <a:t>5/26/15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D26CB9-01E4-44B8-8084-BCC418CF4A2D}" type="datetimeFigureOut">
              <a:rPr lang="en-US" smtClean="0"/>
              <a:pPr/>
              <a:t>5/26/15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D26CB9-01E4-44B8-8084-BCC418CF4A2D}" type="datetimeFigureOut">
              <a:rPr lang="en-US" smtClean="0"/>
              <a:pPr/>
              <a:t>5/26/15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3"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1" y="1310643"/>
            <a:ext cx="24536400" cy="28094943"/>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3" cy="22517103"/>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5/26/15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0"/>
            <a:ext cx="26334720" cy="2720343"/>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3" y="2941320"/>
            <a:ext cx="26334720" cy="19751040"/>
          </a:xfrm>
        </p:spPr>
        <p:txBody>
          <a:bodyPr/>
          <a:lstStyle>
            <a:lvl1pPr marL="0" indent="0">
              <a:buNone/>
              <a:defRPr sz="15300"/>
            </a:lvl1pPr>
            <a:lvl2pPr marL="2194105" indent="0">
              <a:buNone/>
              <a:defRPr sz="13400"/>
            </a:lvl2pPr>
            <a:lvl3pPr marL="4388211" indent="0">
              <a:buNone/>
              <a:defRPr sz="11500"/>
            </a:lvl3pPr>
            <a:lvl4pPr marL="6582316" indent="0">
              <a:buNone/>
              <a:defRPr sz="9600"/>
            </a:lvl4pPr>
            <a:lvl5pPr marL="8776423" indent="0">
              <a:buNone/>
              <a:defRPr sz="9600"/>
            </a:lvl5pPr>
            <a:lvl6pPr marL="10970528" indent="0">
              <a:buNone/>
              <a:defRPr sz="9600"/>
            </a:lvl6pPr>
            <a:lvl7pPr marL="13164633" indent="0">
              <a:buNone/>
              <a:defRPr sz="9600"/>
            </a:lvl7pPr>
            <a:lvl8pPr marL="15358739" indent="0">
              <a:buNone/>
              <a:defRPr sz="9600"/>
            </a:lvl8pPr>
            <a:lvl9pPr marL="17552844" indent="0">
              <a:buNone/>
              <a:defRPr sz="9600"/>
            </a:lvl9pPr>
          </a:lstStyle>
          <a:p>
            <a:endParaRPr lang="en-US"/>
          </a:p>
        </p:txBody>
      </p:sp>
      <p:sp>
        <p:nvSpPr>
          <p:cNvPr id="4" name="Text Placeholder 3"/>
          <p:cNvSpPr>
            <a:spLocks noGrp="1"/>
          </p:cNvSpPr>
          <p:nvPr>
            <p:ph type="body" sz="half" idx="2"/>
          </p:nvPr>
        </p:nvSpPr>
        <p:spPr>
          <a:xfrm>
            <a:off x="8602983" y="25763224"/>
            <a:ext cx="26334720" cy="3863339"/>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5/26/15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80" cy="5486400"/>
          </a:xfrm>
          <a:prstGeom prst="rect">
            <a:avLst/>
          </a:prstGeom>
        </p:spPr>
        <p:txBody>
          <a:bodyPr vert="horz" lIns="438822" tIns="219410" rIns="438822" bIns="21941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2"/>
            <a:ext cx="39502080" cy="21724623"/>
          </a:xfrm>
          <a:prstGeom prst="rect">
            <a:avLst/>
          </a:prstGeom>
        </p:spPr>
        <p:txBody>
          <a:bodyPr vert="horz" lIns="438822" tIns="219410" rIns="438822" bIns="21941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3"/>
            <a:ext cx="10241280" cy="1752600"/>
          </a:xfrm>
          <a:prstGeom prst="rect">
            <a:avLst/>
          </a:prstGeom>
        </p:spPr>
        <p:txBody>
          <a:bodyPr vert="horz" lIns="438822" tIns="219410" rIns="438822" bIns="219410" rtlCol="0" anchor="ctr"/>
          <a:lstStyle>
            <a:lvl1pPr algn="l">
              <a:defRPr sz="5700">
                <a:solidFill>
                  <a:schemeClr val="tx1">
                    <a:tint val="75000"/>
                  </a:schemeClr>
                </a:solidFill>
              </a:defRPr>
            </a:lvl1pPr>
          </a:lstStyle>
          <a:p>
            <a:fld id="{D9D26CB9-01E4-44B8-8084-BCC418CF4A2D}" type="datetimeFigureOut">
              <a:rPr lang="en-US" smtClean="0"/>
              <a:pPr/>
              <a:t>5/26/15</a:t>
            </a:fld>
            <a:endParaRPr lang="en-US"/>
          </a:p>
        </p:txBody>
      </p:sp>
      <p:sp>
        <p:nvSpPr>
          <p:cNvPr id="5" name="Footer Placeholder 4"/>
          <p:cNvSpPr>
            <a:spLocks noGrp="1"/>
          </p:cNvSpPr>
          <p:nvPr>
            <p:ph type="ftr" sz="quarter" idx="3"/>
          </p:nvPr>
        </p:nvSpPr>
        <p:spPr>
          <a:xfrm>
            <a:off x="14996160" y="30510483"/>
            <a:ext cx="13898880" cy="1752600"/>
          </a:xfrm>
          <a:prstGeom prst="rect">
            <a:avLst/>
          </a:prstGeom>
        </p:spPr>
        <p:txBody>
          <a:bodyPr vert="horz" lIns="438822" tIns="219410" rIns="438822" bIns="219410" rtlCol="0" anchor="ctr"/>
          <a:lstStyle>
            <a:lvl1pPr algn="ctr">
              <a:defRPr sz="5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3"/>
            <a:ext cx="10241280" cy="1752600"/>
          </a:xfrm>
          <a:prstGeom prst="rect">
            <a:avLst/>
          </a:prstGeom>
        </p:spPr>
        <p:txBody>
          <a:bodyPr vert="horz" lIns="438822" tIns="219410" rIns="438822" bIns="219410" rtlCol="0" anchor="ctr"/>
          <a:lstStyle>
            <a:lvl1pPr algn="r">
              <a:defRPr sz="5700">
                <a:solidFill>
                  <a:schemeClr val="tx1">
                    <a:tint val="75000"/>
                  </a:schemeClr>
                </a:solidFill>
              </a:defRPr>
            </a:lvl1pPr>
          </a:lstStyle>
          <a:p>
            <a:fld id="{8EAD30C5-67B1-44D9-8976-9ADE0310717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8211" rtl="0" eaLnBrk="1" latinLnBrk="0" hangingPunct="1">
        <a:spcBef>
          <a:spcPct val="0"/>
        </a:spcBef>
        <a:buNone/>
        <a:defRPr sz="21100" kern="1200">
          <a:solidFill>
            <a:schemeClr val="tx1"/>
          </a:solidFill>
          <a:latin typeface="+mj-lt"/>
          <a:ea typeface="+mj-ea"/>
          <a:cs typeface="+mj-cs"/>
        </a:defRPr>
      </a:lvl1pPr>
    </p:titleStyle>
    <p:bodyStyle>
      <a:lvl1pPr marL="1645579" indent="-1645579" algn="l" defTabSz="4388211" rtl="0" eaLnBrk="1" latinLnBrk="0" hangingPunct="1">
        <a:spcBef>
          <a:spcPct val="20000"/>
        </a:spcBef>
        <a:buFont typeface="Arial" pitchFamily="34" charset="0"/>
        <a:buChar char="•"/>
        <a:defRPr sz="15300" kern="1200">
          <a:solidFill>
            <a:schemeClr val="tx1"/>
          </a:solidFill>
          <a:latin typeface="+mn-lt"/>
          <a:ea typeface="+mn-ea"/>
          <a:cs typeface="+mn-cs"/>
        </a:defRPr>
      </a:lvl1pPr>
      <a:lvl2pPr marL="3565421" indent="-1371316" algn="l" defTabSz="4388211"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5264" indent="-1097052" algn="l" defTabSz="4388211"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7937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3475"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758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168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5791"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4989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emf"/><Relationship Id="rId6"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66800" y="29489408"/>
            <a:ext cx="41965082" cy="2752219"/>
          </a:xfrm>
          <a:prstGeom prst="rect">
            <a:avLst/>
          </a:prstGeom>
          <a:solidFill>
            <a:srgbClr val="A8B400"/>
          </a:solidFill>
          <a:ln>
            <a:solidFill>
              <a:schemeClr val="tx1"/>
            </a:solidFill>
          </a:ln>
        </p:spPr>
        <p:txBody>
          <a:bodyPr wrap="square" lIns="73841" tIns="36921" rIns="73841" bIns="36921" rtlCol="0">
            <a:spAutoFit/>
          </a:bodyPr>
          <a:lstStyle/>
          <a:p>
            <a:pPr algn="ctr"/>
            <a:endParaRPr lang="en-US" dirty="0" smtClean="0"/>
          </a:p>
          <a:p>
            <a:pPr algn="ctr"/>
            <a:endParaRPr lang="en-US" dirty="0"/>
          </a:p>
        </p:txBody>
      </p:sp>
      <p:sp>
        <p:nvSpPr>
          <p:cNvPr id="7" name="TextBox 6"/>
          <p:cNvSpPr txBox="1"/>
          <p:nvPr/>
        </p:nvSpPr>
        <p:spPr>
          <a:xfrm>
            <a:off x="29260800" y="5257801"/>
            <a:ext cx="13683343" cy="1413391"/>
          </a:xfrm>
          <a:prstGeom prst="rect">
            <a:avLst/>
          </a:prstGeom>
          <a:noFill/>
          <a:ln>
            <a:solidFill>
              <a:schemeClr val="accent1"/>
            </a:solidFill>
          </a:ln>
        </p:spPr>
        <p:txBody>
          <a:bodyPr wrap="square" lIns="73841" tIns="36921" rIns="73841" bIns="36921" rtlCol="0">
            <a:spAutoFit/>
          </a:bodyPr>
          <a:lstStyle/>
          <a:p>
            <a:pPr algn="ctr"/>
            <a:r>
              <a:rPr lang="en-US" dirty="0" smtClean="0">
                <a:solidFill>
                  <a:srgbClr val="6A7F10"/>
                </a:solidFill>
              </a:rPr>
              <a:t>DAQ Comparison</a:t>
            </a:r>
          </a:p>
        </p:txBody>
      </p:sp>
      <p:sp>
        <p:nvSpPr>
          <p:cNvPr id="10" name="TextBox 9"/>
          <p:cNvSpPr txBox="1"/>
          <p:nvPr/>
        </p:nvSpPr>
        <p:spPr>
          <a:xfrm>
            <a:off x="1066800" y="761998"/>
            <a:ext cx="41961816" cy="3359001"/>
          </a:xfrm>
          <a:prstGeom prst="rect">
            <a:avLst/>
          </a:prstGeom>
          <a:solidFill>
            <a:srgbClr val="A8B400"/>
          </a:solidFill>
          <a:ln>
            <a:solidFill>
              <a:schemeClr val="tx2"/>
            </a:solidFill>
          </a:ln>
        </p:spPr>
        <p:txBody>
          <a:bodyPr wrap="square" lIns="73841" tIns="36921" rIns="73841" bIns="36921" rtlCol="0">
            <a:spAutoFit/>
          </a:bodyPr>
          <a:lstStyle/>
          <a:p>
            <a:pPr algn="ctr"/>
            <a:r>
              <a:rPr lang="en-US" sz="19000" i="1" dirty="0" smtClean="0"/>
              <a:t> Marionette DAQ</a:t>
            </a:r>
            <a:endParaRPr lang="en-US" sz="19000" b="1" i="1" dirty="0">
              <a:latin typeface="Garamond" pitchFamily="18" charset="0"/>
            </a:endParaRPr>
          </a:p>
        </p:txBody>
      </p:sp>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l="4262" t="8660" r="7819" b="8715"/>
          <a:stretch/>
        </p:blipFill>
        <p:spPr>
          <a:xfrm>
            <a:off x="29215080" y="7010400"/>
            <a:ext cx="13831293" cy="8531352"/>
          </a:xfrm>
          <a:prstGeom prst="rect">
            <a:avLst/>
          </a:prstGeom>
        </p:spPr>
      </p:pic>
      <p:pic>
        <p:nvPicPr>
          <p:cNvPr id="4" name="Picture 3" descr="psu-mcecs_logo.jpg"/>
          <p:cNvPicPr>
            <a:picLocks noChangeAspect="1"/>
          </p:cNvPicPr>
          <p:nvPr/>
        </p:nvPicPr>
        <p:blipFill>
          <a:blip r:embed="rId3"/>
          <a:stretch>
            <a:fillRect/>
          </a:stretch>
        </p:blipFill>
        <p:spPr>
          <a:xfrm>
            <a:off x="36652200" y="29565600"/>
            <a:ext cx="6316615" cy="25908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65265" y="21412200"/>
            <a:ext cx="11951553" cy="6993555"/>
          </a:xfrm>
          <a:prstGeom prst="rect">
            <a:avLst/>
          </a:prstGeom>
        </p:spPr>
      </p:pic>
      <p:grpSp>
        <p:nvGrpSpPr>
          <p:cNvPr id="18" name="Group 17"/>
          <p:cNvGrpSpPr/>
          <p:nvPr/>
        </p:nvGrpSpPr>
        <p:grpSpPr>
          <a:xfrm>
            <a:off x="990600" y="5257800"/>
            <a:ext cx="13494327" cy="8441239"/>
            <a:chOff x="990600" y="5257800"/>
            <a:chExt cx="13494327" cy="8441239"/>
          </a:xfrm>
        </p:grpSpPr>
        <p:sp>
          <p:nvSpPr>
            <p:cNvPr id="2" name="TextBox 1"/>
            <p:cNvSpPr txBox="1"/>
            <p:nvPr/>
          </p:nvSpPr>
          <p:spPr>
            <a:xfrm>
              <a:off x="990600" y="5257800"/>
              <a:ext cx="13487400" cy="1431161"/>
            </a:xfrm>
            <a:prstGeom prst="rect">
              <a:avLst/>
            </a:prstGeom>
            <a:noFill/>
            <a:ln>
              <a:solidFill>
                <a:schemeClr val="accent1"/>
              </a:solidFill>
            </a:ln>
          </p:spPr>
          <p:txBody>
            <a:bodyPr wrap="square" rtlCol="0">
              <a:spAutoFit/>
            </a:bodyPr>
            <a:lstStyle/>
            <a:p>
              <a:pPr algn="ctr"/>
              <a:r>
                <a:rPr lang="en-US" dirty="0" smtClean="0">
                  <a:solidFill>
                    <a:srgbClr val="6A7F10"/>
                  </a:solidFill>
                </a:rPr>
                <a:t>Summary</a:t>
              </a:r>
              <a:endParaRPr lang="en-US" dirty="0">
                <a:solidFill>
                  <a:srgbClr val="6A7F10"/>
                </a:solidFill>
              </a:endParaRPr>
            </a:p>
          </p:txBody>
        </p:sp>
        <p:sp>
          <p:nvSpPr>
            <p:cNvPr id="12" name="TextBox 11"/>
            <p:cNvSpPr txBox="1"/>
            <p:nvPr/>
          </p:nvSpPr>
          <p:spPr>
            <a:xfrm>
              <a:off x="997527" y="6835623"/>
              <a:ext cx="13487400" cy="6863416"/>
            </a:xfrm>
            <a:prstGeom prst="rect">
              <a:avLst/>
            </a:prstGeom>
            <a:noFill/>
          </p:spPr>
          <p:txBody>
            <a:bodyPr wrap="square" rtlCol="0">
              <a:spAutoFit/>
            </a:bodyPr>
            <a:lstStyle/>
            <a:p>
              <a:r>
                <a:rPr lang="en-US" sz="4400" dirty="0" smtClean="0"/>
                <a:t>The Marionette DAQ is a an open source industrial quality data acquisition device designed for the Portland State Aerospace Society. The underlying goal of the project is to provide a DAQ that is:</a:t>
              </a:r>
              <a:br>
                <a:rPr lang="en-US" sz="4400" dirty="0" smtClean="0"/>
              </a:br>
              <a:endParaRPr lang="en-US" sz="4400" dirty="0" smtClean="0"/>
            </a:p>
            <a:p>
              <a:pPr marL="857250" indent="-857250">
                <a:buFont typeface="Arial" panose="020B0604020202020204" pitchFamily="34" charset="0"/>
                <a:buChar char="•"/>
              </a:pPr>
              <a:r>
                <a:rPr lang="en-US" sz="4400" b="1" dirty="0" smtClean="0"/>
                <a:t>Completely Open Source </a:t>
              </a:r>
              <a:r>
                <a:rPr lang="en-US" sz="4400" dirty="0" smtClean="0"/>
                <a:t>(hardware, firmware, and Interface software).</a:t>
              </a:r>
            </a:p>
            <a:p>
              <a:pPr marL="857250" indent="-857250">
                <a:buFont typeface="Arial" panose="020B0604020202020204" pitchFamily="34" charset="0"/>
                <a:buChar char="•"/>
              </a:pPr>
              <a:r>
                <a:rPr lang="en-US" sz="4400" dirty="0" smtClean="0"/>
                <a:t>Provides </a:t>
              </a:r>
              <a:r>
                <a:rPr lang="en-US" sz="4400" b="1" dirty="0" smtClean="0"/>
                <a:t>more connectivity </a:t>
              </a:r>
              <a:r>
                <a:rPr lang="en-US" sz="4400" dirty="0" smtClean="0"/>
                <a:t>than any other device currently on the market.</a:t>
              </a:r>
            </a:p>
            <a:p>
              <a:pPr marL="857250" indent="-857250">
                <a:buFont typeface="Arial" panose="020B0604020202020204" pitchFamily="34" charset="0"/>
                <a:buChar char="•"/>
              </a:pPr>
              <a:r>
                <a:rPr lang="en-US" sz="4400" dirty="0" smtClean="0"/>
                <a:t>All for an </a:t>
              </a:r>
              <a:r>
                <a:rPr lang="en-US" sz="4400" b="1" dirty="0" smtClean="0"/>
                <a:t>affordable</a:t>
              </a:r>
              <a:r>
                <a:rPr lang="en-US" sz="4400" dirty="0" smtClean="0"/>
                <a:t> (to students) cost.</a:t>
              </a:r>
            </a:p>
          </p:txBody>
        </p:sp>
      </p:grpSp>
      <p:grpSp>
        <p:nvGrpSpPr>
          <p:cNvPr id="17" name="Group 16"/>
          <p:cNvGrpSpPr/>
          <p:nvPr/>
        </p:nvGrpSpPr>
        <p:grpSpPr>
          <a:xfrm>
            <a:off x="15163800" y="5257800"/>
            <a:ext cx="13716000" cy="6508492"/>
            <a:chOff x="15163800" y="5257800"/>
            <a:chExt cx="13716000" cy="6508492"/>
          </a:xfrm>
        </p:grpSpPr>
        <p:sp>
          <p:nvSpPr>
            <p:cNvPr id="20" name="TextBox 19"/>
            <p:cNvSpPr txBox="1"/>
            <p:nvPr/>
          </p:nvSpPr>
          <p:spPr>
            <a:xfrm>
              <a:off x="15163800" y="5257800"/>
              <a:ext cx="13563600" cy="1431161"/>
            </a:xfrm>
            <a:prstGeom prst="rect">
              <a:avLst/>
            </a:prstGeom>
            <a:noFill/>
            <a:ln>
              <a:solidFill>
                <a:schemeClr val="accent1"/>
              </a:solidFill>
            </a:ln>
          </p:spPr>
          <p:txBody>
            <a:bodyPr wrap="square" rtlCol="0">
              <a:spAutoFit/>
            </a:bodyPr>
            <a:lstStyle/>
            <a:p>
              <a:pPr algn="ctr"/>
              <a:r>
                <a:rPr lang="en-US" dirty="0" smtClean="0">
                  <a:solidFill>
                    <a:srgbClr val="6A7F10"/>
                  </a:solidFill>
                </a:rPr>
                <a:t>Solution</a:t>
              </a:r>
              <a:endParaRPr lang="en-US" dirty="0">
                <a:solidFill>
                  <a:srgbClr val="6A7F10"/>
                </a:solidFill>
              </a:endParaRPr>
            </a:p>
          </p:txBody>
        </p:sp>
        <p:sp>
          <p:nvSpPr>
            <p:cNvPr id="21" name="TextBox 20"/>
            <p:cNvSpPr txBox="1"/>
            <p:nvPr/>
          </p:nvSpPr>
          <p:spPr>
            <a:xfrm>
              <a:off x="15163800" y="6934200"/>
              <a:ext cx="13716000" cy="4832092"/>
            </a:xfrm>
            <a:prstGeom prst="rect">
              <a:avLst/>
            </a:prstGeom>
            <a:noFill/>
          </p:spPr>
          <p:txBody>
            <a:bodyPr wrap="square" rtlCol="0">
              <a:spAutoFit/>
            </a:bodyPr>
            <a:lstStyle/>
            <a:p>
              <a:pPr marL="857250" indent="-857250">
                <a:buFont typeface="Arial" panose="020B0604020202020204" pitchFamily="34" charset="0"/>
                <a:buChar char="•"/>
              </a:pPr>
              <a:r>
                <a:rPr lang="en-US" sz="4400" dirty="0" smtClean="0"/>
                <a:t>Off the shelf 32bit microcontroller with USB 2.0 High Speed.</a:t>
              </a:r>
            </a:p>
            <a:p>
              <a:pPr marL="857250" indent="-857250">
                <a:buFont typeface="Arial" panose="020B0604020202020204" pitchFamily="34" charset="0"/>
                <a:buChar char="•"/>
              </a:pPr>
              <a:r>
                <a:rPr lang="en-US" sz="4400" dirty="0" smtClean="0"/>
                <a:t>Easy to assemble, components can be placed by hand.</a:t>
              </a:r>
            </a:p>
            <a:p>
              <a:pPr marL="857250" indent="-857250">
                <a:buFont typeface="Arial" panose="020B0604020202020204" pitchFamily="34" charset="0"/>
                <a:buChar char="•"/>
              </a:pPr>
              <a:r>
                <a:rPr lang="en-US" sz="4400" dirty="0" smtClean="0"/>
                <a:t>A real time operating system (</a:t>
              </a:r>
              <a:r>
                <a:rPr lang="en-US" sz="4400" dirty="0" err="1" smtClean="0"/>
                <a:t>ChibiOS</a:t>
              </a:r>
              <a:r>
                <a:rPr lang="en-US" sz="4400" dirty="0" smtClean="0"/>
                <a:t>) with customized drivers and libraries</a:t>
              </a:r>
            </a:p>
            <a:p>
              <a:pPr marL="857250" indent="-857250">
                <a:buFont typeface="Arial" panose="020B0604020202020204" pitchFamily="34" charset="0"/>
                <a:buChar char="•"/>
              </a:pPr>
              <a:r>
                <a:rPr lang="en-US" sz="4400" dirty="0" smtClean="0"/>
                <a:t>Uses the Python scripting language for a fully customizable, </a:t>
              </a:r>
              <a:r>
                <a:rPr lang="en-US" sz="4400" dirty="0"/>
                <a:t>cross-platform </a:t>
              </a:r>
              <a:r>
                <a:rPr lang="en-US" sz="4400" dirty="0" smtClean="0"/>
                <a:t>user interface. </a:t>
              </a:r>
              <a:endParaRPr lang="en-US" sz="4400" dirty="0"/>
            </a:p>
          </p:txBody>
        </p:sp>
      </p:grpSp>
      <p:sp>
        <p:nvSpPr>
          <p:cNvPr id="25" name="TextBox 24"/>
          <p:cNvSpPr txBox="1"/>
          <p:nvPr/>
        </p:nvSpPr>
        <p:spPr>
          <a:xfrm>
            <a:off x="990600" y="14935200"/>
            <a:ext cx="13487400" cy="1431161"/>
          </a:xfrm>
          <a:prstGeom prst="rect">
            <a:avLst/>
          </a:prstGeom>
          <a:noFill/>
          <a:ln>
            <a:solidFill>
              <a:schemeClr val="accent1"/>
            </a:solidFill>
          </a:ln>
        </p:spPr>
        <p:txBody>
          <a:bodyPr wrap="square" rtlCol="0">
            <a:spAutoFit/>
          </a:bodyPr>
          <a:lstStyle/>
          <a:p>
            <a:pPr algn="ctr"/>
            <a:r>
              <a:rPr lang="en-US" dirty="0" smtClean="0">
                <a:solidFill>
                  <a:srgbClr val="6A7F10"/>
                </a:solidFill>
              </a:rPr>
              <a:t>Problem Statement</a:t>
            </a:r>
            <a:endParaRPr lang="en-US" dirty="0">
              <a:solidFill>
                <a:srgbClr val="6A7F10"/>
              </a:solidFill>
            </a:endParaRPr>
          </a:p>
        </p:txBody>
      </p:sp>
      <p:pic>
        <p:nvPicPr>
          <p:cNvPr id="3" name="Picture 2" descr="psas_insignia.em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143000" y="381000"/>
            <a:ext cx="4064000" cy="4064000"/>
          </a:xfrm>
          <a:prstGeom prst="rect">
            <a:avLst/>
          </a:prstGeom>
        </p:spPr>
      </p:pic>
      <p:sp>
        <p:nvSpPr>
          <p:cNvPr id="8" name="TextBox 7"/>
          <p:cNvSpPr txBox="1"/>
          <p:nvPr/>
        </p:nvSpPr>
        <p:spPr>
          <a:xfrm>
            <a:off x="1143000" y="30022800"/>
            <a:ext cx="26441400" cy="1431161"/>
          </a:xfrm>
          <a:prstGeom prst="rect">
            <a:avLst/>
          </a:prstGeom>
          <a:noFill/>
        </p:spPr>
        <p:txBody>
          <a:bodyPr wrap="square" rtlCol="0">
            <a:spAutoFit/>
          </a:bodyPr>
          <a:lstStyle/>
          <a:p>
            <a:pPr algn="ctr"/>
            <a:r>
              <a:rPr lang="en-US" dirty="0"/>
              <a:t>Department of Electrical and Computer Engineering</a:t>
            </a:r>
          </a:p>
        </p:txBody>
      </p:sp>
      <p:pic>
        <p:nvPicPr>
          <p:cNvPr id="13" name="Picture 12" descr="marionette_block.eps"/>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773400" y="12268200"/>
            <a:ext cx="11963400" cy="8510727"/>
          </a:xfrm>
          <a:prstGeom prst="rect">
            <a:avLst/>
          </a:prstGeom>
        </p:spPr>
      </p:pic>
      <p:grpSp>
        <p:nvGrpSpPr>
          <p:cNvPr id="16" name="Group 15"/>
          <p:cNvGrpSpPr/>
          <p:nvPr/>
        </p:nvGrpSpPr>
        <p:grpSpPr>
          <a:xfrm>
            <a:off x="29032200" y="23088600"/>
            <a:ext cx="13944600" cy="5068907"/>
            <a:chOff x="29108400" y="24003000"/>
            <a:chExt cx="13944600" cy="5068907"/>
          </a:xfrm>
        </p:grpSpPr>
        <p:sp>
          <p:nvSpPr>
            <p:cNvPr id="22" name="TextBox 21"/>
            <p:cNvSpPr txBox="1"/>
            <p:nvPr/>
          </p:nvSpPr>
          <p:spPr>
            <a:xfrm>
              <a:off x="29184600" y="24003000"/>
              <a:ext cx="13868400" cy="1431161"/>
            </a:xfrm>
            <a:prstGeom prst="rect">
              <a:avLst/>
            </a:prstGeom>
            <a:noFill/>
            <a:ln>
              <a:solidFill>
                <a:schemeClr val="accent1"/>
              </a:solidFill>
            </a:ln>
          </p:spPr>
          <p:txBody>
            <a:bodyPr wrap="square" rtlCol="0">
              <a:spAutoFit/>
            </a:bodyPr>
            <a:lstStyle/>
            <a:p>
              <a:pPr algn="ctr"/>
              <a:r>
                <a:rPr lang="en-US" dirty="0" smtClean="0">
                  <a:solidFill>
                    <a:srgbClr val="6A7F10"/>
                  </a:solidFill>
                </a:rPr>
                <a:t>Contributing Members</a:t>
              </a:r>
              <a:endParaRPr lang="en-US" dirty="0">
                <a:solidFill>
                  <a:srgbClr val="6A7F10"/>
                </a:solidFill>
              </a:endParaRPr>
            </a:p>
          </p:txBody>
        </p:sp>
        <p:sp>
          <p:nvSpPr>
            <p:cNvPr id="24" name="TextBox 23"/>
            <p:cNvSpPr txBox="1"/>
            <p:nvPr/>
          </p:nvSpPr>
          <p:spPr>
            <a:xfrm>
              <a:off x="29108400" y="25527000"/>
              <a:ext cx="13487400" cy="1938992"/>
            </a:xfrm>
            <a:prstGeom prst="rect">
              <a:avLst/>
            </a:prstGeom>
            <a:noFill/>
          </p:spPr>
          <p:txBody>
            <a:bodyPr wrap="square" rtlCol="0">
              <a:spAutoFit/>
            </a:bodyPr>
            <a:lstStyle/>
            <a:p>
              <a:r>
                <a:rPr lang="en-US" sz="4000" dirty="0" smtClean="0"/>
                <a:t>Capstone Team:</a:t>
              </a:r>
            </a:p>
            <a:p>
              <a:pPr marL="857250" indent="-857250">
                <a:buFont typeface="Arial" panose="020B0604020202020204" pitchFamily="34" charset="0"/>
                <a:buChar char="•"/>
              </a:pPr>
              <a:r>
                <a:rPr lang="en-US" sz="4000" dirty="0" smtClean="0"/>
                <a:t>Jeff Alcoke, ECE – Project HW Designer </a:t>
              </a:r>
            </a:p>
            <a:p>
              <a:pPr marL="857250" indent="-857250">
                <a:buFont typeface="Arial" panose="020B0604020202020204" pitchFamily="34" charset="0"/>
                <a:buChar char="•"/>
              </a:pPr>
              <a:r>
                <a:rPr lang="en-US" sz="4000" dirty="0" smtClean="0"/>
                <a:t>Seth Ward, ECE – Project FW  Designer</a:t>
              </a:r>
            </a:p>
          </p:txBody>
        </p:sp>
        <p:grpSp>
          <p:nvGrpSpPr>
            <p:cNvPr id="15" name="Group 14"/>
            <p:cNvGrpSpPr/>
            <p:nvPr/>
          </p:nvGrpSpPr>
          <p:grpSpPr>
            <a:xfrm>
              <a:off x="29108400" y="27432000"/>
              <a:ext cx="13335000" cy="1639907"/>
              <a:chOff x="31470600" y="27432000"/>
              <a:chExt cx="13335000" cy="1639907"/>
            </a:xfrm>
          </p:grpSpPr>
          <p:sp>
            <p:nvSpPr>
              <p:cNvPr id="27" name="TextBox 26"/>
              <p:cNvSpPr txBox="1"/>
              <p:nvPr/>
            </p:nvSpPr>
            <p:spPr>
              <a:xfrm>
                <a:off x="31546800" y="27432000"/>
                <a:ext cx="10972800" cy="769441"/>
              </a:xfrm>
              <a:prstGeom prst="rect">
                <a:avLst/>
              </a:prstGeom>
              <a:noFill/>
            </p:spPr>
            <p:txBody>
              <a:bodyPr wrap="square" rtlCol="0">
                <a:spAutoFit/>
              </a:bodyPr>
              <a:lstStyle/>
              <a:p>
                <a:r>
                  <a:rPr lang="en-US" sz="4400" dirty="0" smtClean="0"/>
                  <a:t>Special thanks to:</a:t>
                </a:r>
              </a:p>
            </p:txBody>
          </p:sp>
          <p:sp>
            <p:nvSpPr>
              <p:cNvPr id="14" name="TextBox 13"/>
              <p:cNvSpPr txBox="1"/>
              <p:nvPr/>
            </p:nvSpPr>
            <p:spPr>
              <a:xfrm>
                <a:off x="31470600" y="28117800"/>
                <a:ext cx="13335000" cy="954107"/>
              </a:xfrm>
              <a:prstGeom prst="rect">
                <a:avLst/>
              </a:prstGeom>
              <a:noFill/>
            </p:spPr>
            <p:txBody>
              <a:bodyPr wrap="square" numCol="2" rtlCol="0">
                <a:spAutoFit/>
              </a:bodyPr>
              <a:lstStyle/>
              <a:p>
                <a:pPr marL="1143000" indent="-1143000">
                  <a:buFont typeface="Arial"/>
                  <a:buChar char="•"/>
                </a:pPr>
                <a:r>
                  <a:rPr lang="en-US" sz="2800" dirty="0" smtClean="0"/>
                  <a:t>Andrew Greenberg</a:t>
                </a:r>
              </a:p>
              <a:p>
                <a:pPr marL="1143000" indent="-1143000">
                  <a:buFont typeface="Arial"/>
                  <a:buChar char="•"/>
                </a:pPr>
                <a:r>
                  <a:rPr lang="en-US" sz="2800" dirty="0" smtClean="0"/>
                  <a:t>K. </a:t>
                </a:r>
                <a:r>
                  <a:rPr lang="en-US" sz="2800" dirty="0" err="1" smtClean="0"/>
                  <a:t>Willson</a:t>
                </a:r>
                <a:endParaRPr lang="en-US" sz="2800" dirty="0" smtClean="0"/>
              </a:p>
              <a:p>
                <a:pPr marL="1143000" indent="-1143000">
                  <a:buFont typeface="Arial"/>
                  <a:buChar char="•"/>
                </a:pPr>
                <a:r>
                  <a:rPr lang="en-US" sz="2800" dirty="0" smtClean="0"/>
                  <a:t>Gavin </a:t>
                </a:r>
                <a:r>
                  <a:rPr lang="en-US" sz="2800" dirty="0" err="1" smtClean="0"/>
                  <a:t>Gallino</a:t>
                </a:r>
                <a:endParaRPr lang="en-US" sz="2800" dirty="0" smtClean="0"/>
              </a:p>
              <a:p>
                <a:pPr marL="1143000" indent="-1143000">
                  <a:buFont typeface="Arial"/>
                  <a:buChar char="•"/>
                </a:pPr>
                <a:r>
                  <a:rPr lang="en-US" sz="2800" dirty="0" smtClean="0"/>
                  <a:t>Dave Camarillo</a:t>
                </a:r>
                <a:endParaRPr lang="en-US" sz="2800" dirty="0"/>
              </a:p>
            </p:txBody>
          </p:sp>
        </p:grpSp>
      </p:grpSp>
      <p:sp>
        <p:nvSpPr>
          <p:cNvPr id="26" name="TextBox 25"/>
          <p:cNvSpPr txBox="1"/>
          <p:nvPr/>
        </p:nvSpPr>
        <p:spPr>
          <a:xfrm>
            <a:off x="1066800" y="16923192"/>
            <a:ext cx="13487400" cy="8217633"/>
          </a:xfrm>
          <a:prstGeom prst="rect">
            <a:avLst/>
          </a:prstGeom>
          <a:noFill/>
        </p:spPr>
        <p:txBody>
          <a:bodyPr wrap="square" rtlCol="0">
            <a:spAutoFit/>
          </a:bodyPr>
          <a:lstStyle/>
          <a:p>
            <a:r>
              <a:rPr lang="en-US" sz="4400" dirty="0"/>
              <a:t>Data acquisition (DAQ) systems are critical to any automation or sampling project that you want to quickly throw together. All of the existing DAQ modules are hard to use, aren’t cross platform, or have very poor performance. </a:t>
            </a:r>
          </a:p>
          <a:p>
            <a:endParaRPr lang="en-US" sz="4400" dirty="0" smtClean="0"/>
          </a:p>
          <a:p>
            <a:r>
              <a:rPr lang="en-US" sz="4400" dirty="0"/>
              <a:t>Everyone needs DAQs. From ECE students sampling circuits to MEs controlling motors to CS students trying to interface to the outside world</a:t>
            </a:r>
            <a:r>
              <a:rPr lang="en-US" sz="4400" dirty="0" smtClean="0"/>
              <a:t>.  There is a desire to replace the learning curve of complicated, poorly written documentation and system restricted devices to a simple, flexible, and easy to use DAQ.</a:t>
            </a:r>
            <a:endParaRPr lang="en-US" sz="4400" dirty="0"/>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3379</TotalTime>
  <Words>233</Words>
  <Application>Microsoft Macintosh PowerPoint</Application>
  <PresentationFormat>Custom</PresentationFormat>
  <Paragraphs>26</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Portland State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amyj</dc:creator>
  <cp:lastModifiedBy>Jeff Alcoke</cp:lastModifiedBy>
  <cp:revision>70</cp:revision>
  <dcterms:created xsi:type="dcterms:W3CDTF">2008-12-19T19:08:39Z</dcterms:created>
  <dcterms:modified xsi:type="dcterms:W3CDTF">2015-05-27T06:06:37Z</dcterms:modified>
</cp:coreProperties>
</file>

<file path=docProps/thumbnail.jpeg>
</file>